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5" r:id="rId3"/>
    <p:sldId id="375" r:id="rId5"/>
    <p:sldId id="376" r:id="rId6"/>
    <p:sldId id="369" r:id="rId7"/>
    <p:sldId id="370" r:id="rId8"/>
    <p:sldId id="367" r:id="rId9"/>
    <p:sldId id="389" r:id="rId10"/>
    <p:sldId id="377" r:id="rId11"/>
    <p:sldId id="379" r:id="rId12"/>
    <p:sldId id="381" r:id="rId13"/>
    <p:sldId id="380" r:id="rId14"/>
    <p:sldId id="371" r:id="rId15"/>
    <p:sldId id="374" r:id="rId16"/>
    <p:sldId id="378" r:id="rId17"/>
    <p:sldId id="310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 wendy" initials="ww" lastIdx="1" clrIdx="0"/>
  <p:cmAuthor id="7" name="Microsoft Office User" initials="Office [7]" lastIdx="1" clrIdx="6"/>
  <p:cmAuthor id="1" name="吕 劼" initials="吕" lastIdx="1" clrIdx="0"/>
  <p:cmAuthor id="8" name="xuyuanping" initials="x" lastIdx="1" clrIdx="7"/>
  <p:cmAuthor id="2" name="吕劼" initials="l" lastIdx="2" clrIdx="1"/>
  <p:cmAuthor id="3" name="minstone" initials="WU" lastIdx="7" clrIdx="2"/>
  <p:cmAuthor id="4" name="Joanna LIN 林彦" initials="JL " lastIdx="2" clrIdx="3"/>
  <p:cmAuthor id="12" name="未知用户1" initials="未知用户1" lastIdx="1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1B6B"/>
    <a:srgbClr val="C7DFE5"/>
    <a:srgbClr val="458EA1"/>
    <a:srgbClr val="B3AED9"/>
    <a:srgbClr val="5045A1"/>
    <a:srgbClr val="F5AFAF"/>
    <a:srgbClr val="F3F5C2"/>
    <a:srgbClr val="E4E95D"/>
    <a:srgbClr val="E62424"/>
    <a:srgbClr val="FA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86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4C210-9784-4726-A7B4-2019A415D4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4C210-9784-4726-A7B4-2019A415D4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tags" Target="../tags/tag8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35"/>
            <a:ext cx="12193836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-635" y="2238375"/>
            <a:ext cx="12193836" cy="1246505"/>
          </a:xfrm>
          <a:solidFill>
            <a:schemeClr val="bg1">
              <a:alpha val="30000"/>
            </a:schemeClr>
          </a:solidFill>
          <a:ln>
            <a:noFill/>
          </a:ln>
        </p:spPr>
        <p:txBody>
          <a:bodyPr lIns="90000" tIns="46800" rIns="90000" bIns="46800" anchor="b" anchorCtr="0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-1270" y="3484880"/>
            <a:ext cx="12195106" cy="782955"/>
          </a:xfrm>
          <a:solidFill>
            <a:srgbClr val="7B6993">
              <a:alpha val="50000"/>
            </a:srgbClr>
          </a:solidFill>
          <a:ln>
            <a:noFill/>
          </a:ln>
        </p:spPr>
        <p:txBody>
          <a:bodyPr lIns="90000" tIns="46800" rIns="90000" bIns="46800" anchor="ctr" anchorCtr="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350647" y="191810"/>
            <a:ext cx="1611546" cy="52531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8889" y="4325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07370" y="963295"/>
            <a:ext cx="5669203" cy="5669280"/>
          </a:xfrm>
        </p:spPr>
        <p:txBody>
          <a:bodyPr vert="horz" lIns="90000" tIns="46800" rIns="90000" bIns="46800" rtlCol="0">
            <a:normAutofit/>
          </a:bodyPr>
          <a:lstStyle>
            <a:lvl1pPr marL="345440" indent="-345440" eaLnBrk="1" fontAlgn="auto" latinLnBrk="0" hangingPunct="1">
              <a:defRPr/>
            </a:lvl1pPr>
            <a:lvl2pPr indent="-345440" defTabSz="914400" eaLnBrk="1" fontAlgn="auto" latinLnBrk="0" hangingPunct="1"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/>
            </a:lvl2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5348" y="963295"/>
            <a:ext cx="5787960" cy="5669280"/>
          </a:xfrm>
        </p:spPr>
        <p:txBody>
          <a:bodyPr lIns="90000" tIns="46800" rIns="90000" bIns="46800">
            <a:normAutofit/>
          </a:bodyPr>
          <a:lstStyle>
            <a:lvl1pPr marL="345440" indent="-345440" eaLnBrk="1" fontAlgn="auto" latinLnBrk="0" hangingPunct="1">
              <a:defRPr/>
            </a:lvl1pPr>
            <a:lvl2pPr indent="-345440" defTabSz="914400" eaLnBrk="1" fontAlgn="auto" latinLnBrk="0" hangingPunct="1"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0063" y="44450"/>
            <a:ext cx="9912056" cy="70548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81333" y="982980"/>
            <a:ext cx="5629194" cy="504825"/>
          </a:xfrm>
        </p:spPr>
        <p:txBody>
          <a:bodyPr lIns="101600" tIns="38100" rIns="76200" bIns="381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 spc="20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281333" y="1560830"/>
            <a:ext cx="5630464" cy="5145405"/>
          </a:xfrm>
        </p:spPr>
        <p:txBody>
          <a:bodyPr vert="horz" lIns="101600" tIns="0" rIns="82550" bIns="0" rtlCol="0">
            <a:normAutofit/>
          </a:bodyPr>
          <a:lstStyle>
            <a:lvl1pPr marL="345440" indent="-345440" eaLnBrk="1" fontAlgn="auto" latinLnBrk="0" hangingPunct="1">
              <a:defRPr/>
            </a:lvl1pPr>
            <a:lvl2pPr indent="-345440" defTabSz="914400" eaLnBrk="1" fontAlgn="auto" latinLnBrk="0" hangingPunct="1"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/>
            </a:lvl2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6314" y="982980"/>
            <a:ext cx="5733345" cy="504825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rgbClr val="7030A0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679" y="1560195"/>
            <a:ext cx="5734615" cy="5146040"/>
          </a:xfrm>
        </p:spPr>
        <p:txBody>
          <a:bodyPr vert="horz" lIns="101600" tIns="0" rIns="82550" bIns="0" rtlCol="0">
            <a:normAutofit/>
          </a:bodyPr>
          <a:lstStyle>
            <a:lvl1pPr marL="345440" indent="-345440" eaLnBrk="1" fontAlgn="auto" latinLnBrk="0" hangingPunct="1">
              <a:defRPr/>
            </a:lvl1pPr>
            <a:lvl2pPr indent="-345440" defTabSz="914400" eaLnBrk="1" fontAlgn="auto" latinLnBrk="0" hangingPunct="1"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/>
            </a:lvl2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53730" y="1080770"/>
            <a:ext cx="5488210" cy="550227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15062" y="1080770"/>
            <a:ext cx="5491386" cy="550227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5808" y="914400"/>
            <a:ext cx="1044103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90" y="914400"/>
            <a:ext cx="9170103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271172" y="909955"/>
            <a:ext cx="11657208" cy="570293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98918" y="2484000"/>
            <a:ext cx="9800165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5400">
                <a:solidFill>
                  <a:srgbClr val="7030A0"/>
                </a:solidFill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98998" y="3560445"/>
            <a:ext cx="9800285" cy="699135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pic>
        <p:nvPicPr>
          <p:cNvPr id="8" name="图片 7" descr="图片1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0" y="3443605"/>
            <a:ext cx="12193836" cy="11049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878474" y="6314400"/>
            <a:ext cx="2700266" cy="316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动态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1" y="1"/>
            <a:ext cx="12191999" cy="48528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6649155" y="4705499"/>
            <a:ext cx="5542844" cy="21525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1" y="4703948"/>
            <a:ext cx="5125156" cy="21540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4499762" y="4244962"/>
            <a:ext cx="3192476" cy="26130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10010965" y="6006471"/>
            <a:ext cx="1717591" cy="48279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11906878" y="271027"/>
            <a:ext cx="107615" cy="35141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10546" y="51435"/>
            <a:ext cx="9976832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09911" y="1007745"/>
            <a:ext cx="11633075" cy="561530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endParaRPr>
              <a:sym typeface="+mn-ea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2927350"/>
            <a:ext cx="12193836" cy="12401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-635" y="3013710"/>
            <a:ext cx="12194471" cy="113411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400">
                <a:solidFill>
                  <a:srgbClr val="7030A0"/>
                </a:solidFill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0" y="4147185"/>
            <a:ext cx="12193836" cy="1016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635" y="2138045"/>
            <a:ext cx="12193836" cy="12401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2244090"/>
            <a:ext cx="12194471" cy="113411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400">
                <a:solidFill>
                  <a:srgbClr val="7030A0"/>
                </a:solidFill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-1270" y="3378200"/>
            <a:ext cx="12193836" cy="1016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/>
        </p:nvPicPr>
        <p:blipFill>
          <a:blip r:embed="rId2" cstate="screen">
            <a:alphaModFix amt="20000"/>
          </a:blip>
          <a:srcRect/>
          <a:stretch>
            <a:fillRect/>
          </a:stretch>
        </p:blipFill>
        <p:spPr>
          <a:xfrm>
            <a:off x="0" y="3691890"/>
            <a:ext cx="12193836" cy="1743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-635" y="3778250"/>
            <a:ext cx="12194471" cy="76708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400">
                <a:solidFill>
                  <a:srgbClr val="7030A0"/>
                </a:solidFill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-1270" y="4707255"/>
            <a:ext cx="12195106" cy="72771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>
          <a:xfrm>
            <a:off x="0" y="4606290"/>
            <a:ext cx="12193836" cy="1016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8318" y="43180"/>
            <a:ext cx="9912691" cy="70548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81333" y="982980"/>
            <a:ext cx="5629194" cy="504825"/>
          </a:xfrm>
        </p:spPr>
        <p:txBody>
          <a:bodyPr lIns="101600" tIns="38100" rIns="76200" bIns="381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 spc="20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281333" y="1560830"/>
            <a:ext cx="5630464" cy="5145405"/>
          </a:xfrm>
          <a:ln>
            <a:solidFill>
              <a:srgbClr val="7030A0"/>
            </a:solidFill>
            <a:prstDash val="sysDot"/>
          </a:ln>
        </p:spPr>
        <p:txBody>
          <a:bodyPr vert="horz" lIns="101600" tIns="0" rIns="82550" bIns="0" rtlCol="0">
            <a:normAutofit/>
          </a:bodyPr>
          <a:lstStyle>
            <a:lvl1pPr marL="345440" indent="-345440" eaLnBrk="1" fontAlgn="auto" latinLnBrk="0" hangingPunct="1">
              <a:defRPr/>
            </a:lvl1pPr>
            <a:lvl2pPr indent="-345440" defTabSz="914400" eaLnBrk="1" fontAlgn="auto" latinLnBrk="0" hangingPunct="1"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/>
            </a:lvl2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endParaRPr>
              <a:sym typeface="+mn-ea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83873" y="925195"/>
            <a:ext cx="11573380" cy="504825"/>
          </a:xfrm>
        </p:spPr>
        <p:txBody>
          <a:bodyPr lIns="101600" tIns="38100" rIns="76200" bIns="381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 spc="20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281333" y="1489075"/>
            <a:ext cx="11575920" cy="2162810"/>
          </a:xfrm>
          <a:ln>
            <a:solidFill>
              <a:srgbClr val="7030A0"/>
            </a:solidFill>
            <a:prstDash val="sysDot"/>
          </a:ln>
        </p:spPr>
        <p:txBody>
          <a:bodyPr vert="horz" lIns="101600" tIns="0" rIns="82550" bIns="0" rtlCol="0">
            <a:normAutofit/>
          </a:bodyPr>
          <a:lstStyle>
            <a:lvl1pPr marL="345440" indent="-345440" eaLnBrk="1" fontAlgn="auto" latinLnBrk="0" hangingPunct="1">
              <a:defRPr/>
            </a:lvl1pPr>
            <a:lvl2pPr indent="-345440" defTabSz="914400" eaLnBrk="1" fontAlgn="auto" latinLnBrk="0" hangingPunct="1"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/>
            </a:lvl2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endParaRPr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3" hasCustomPrompt="1"/>
            <p:custDataLst>
              <p:tags r:id="rId4"/>
            </p:custDataLst>
          </p:nvPr>
        </p:nvSpPr>
        <p:spPr>
          <a:xfrm>
            <a:off x="281333" y="3728085"/>
            <a:ext cx="11573380" cy="504825"/>
          </a:xfrm>
        </p:spPr>
        <p:txBody>
          <a:bodyPr lIns="101600" tIns="38100" rIns="76200" bIns="381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 spc="20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half" idx="14"/>
            <p:custDataLst>
              <p:tags r:id="rId5"/>
            </p:custDataLst>
          </p:nvPr>
        </p:nvSpPr>
        <p:spPr>
          <a:xfrm>
            <a:off x="281333" y="4308475"/>
            <a:ext cx="11575920" cy="2380615"/>
          </a:xfrm>
          <a:ln>
            <a:solidFill>
              <a:srgbClr val="7030A0"/>
            </a:solidFill>
            <a:prstDash val="sysDot"/>
          </a:ln>
        </p:spPr>
        <p:txBody>
          <a:bodyPr vert="horz" lIns="101600" tIns="0" rIns="82550" bIns="0" rtlCol="0">
            <a:normAutofit/>
          </a:bodyPr>
          <a:lstStyle>
            <a:lvl1pPr marL="345440" indent="-345440" eaLnBrk="1" fontAlgn="auto" latinLnBrk="0" hangingPunct="1">
              <a:defRPr/>
            </a:lvl1pPr>
            <a:lvl2pPr indent="-345440" defTabSz="914400" eaLnBrk="1" fontAlgn="auto" latinLnBrk="0" hangingPunct="1"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/>
            </a:lvl2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endParaRPr>
              <a:sym typeface="+mn-ea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40.xml"/><Relationship Id="rId23" Type="http://schemas.openxmlformats.org/officeDocument/2006/relationships/image" Target="../media/image2.png"/><Relationship Id="rId22" Type="http://schemas.openxmlformats.org/officeDocument/2006/relationships/tags" Target="../tags/tag39.xml"/><Relationship Id="rId21" Type="http://schemas.openxmlformats.org/officeDocument/2006/relationships/tags" Target="../tags/tag38.xml"/><Relationship Id="rId20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/>
          <p:nvPr userDrawn="1"/>
        </p:nvPicPr>
        <p:blipFill>
          <a:blip r:embed="rId20" cstate="screen"/>
          <a:srcRect/>
          <a:stretch>
            <a:fillRect/>
          </a:stretch>
        </p:blipFill>
        <p:spPr>
          <a:xfrm>
            <a:off x="0" y="-635"/>
            <a:ext cx="12193836" cy="792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248945" y="42545"/>
            <a:ext cx="9971752" cy="70548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248309" y="969010"/>
            <a:ext cx="11692136" cy="569976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en-US" altLang="zh-CN"/>
              <a:t> </a:t>
            </a:r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en-US" altLang="zh-CN"/>
              <a:t> </a:t>
            </a:r>
            <a:r>
              <a:rPr lang="zh-CN" altLang="en-US"/>
              <a:t>第二级</a:t>
            </a:r>
            <a:endParaRPr lang="zh-CN" altLang="en-US"/>
          </a:p>
          <a:p>
            <a:pPr lvl="2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3" cstate="screen"/>
          <a:stretch>
            <a:fillRect/>
          </a:stretch>
        </p:blipFill>
        <p:spPr>
          <a:xfrm>
            <a:off x="10430268" y="132852"/>
            <a:ext cx="1611546" cy="525312"/>
          </a:xfrm>
          <a:prstGeom prst="rect">
            <a:avLst/>
          </a:prstGeom>
        </p:spPr>
      </p:pic>
    </p:spTree>
    <p:custDataLst>
      <p:tags r:id="rId2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200" b="1" u="none" strike="noStrike" kern="1200" cap="none" spc="3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Clr>
          <a:srgbClr val="7030A0"/>
        </a:buClr>
        <a:buSzPct val="70000"/>
        <a:buFont typeface="Wingdings" panose="05000000000000000000" charset="0"/>
        <a:buChar char="p"/>
        <a:defRPr sz="24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  <a:tab pos="1609725" algn="l"/>
          <a:tab pos="1609725" algn="l"/>
          <a:tab pos="1609725" algn="l"/>
          <a:tab pos="1609725" algn="l"/>
        </a:tabLst>
        <a:defRPr sz="20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7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tags" Target="../tags/tag80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image" Target="../media/image19.jpeg"/><Relationship Id="rId5" Type="http://schemas.openxmlformats.org/officeDocument/2006/relationships/tags" Target="../tags/tag43.xml"/><Relationship Id="rId4" Type="http://schemas.openxmlformats.org/officeDocument/2006/relationships/image" Target="../media/image18.jpeg"/><Relationship Id="rId3" Type="http://schemas.openxmlformats.org/officeDocument/2006/relationships/tags" Target="../tags/tag42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png"/><Relationship Id="rId3" Type="http://schemas.openxmlformats.org/officeDocument/2006/relationships/tags" Target="../tags/tag7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" y="2134004"/>
            <a:ext cx="12192000" cy="2677656"/>
          </a:xfrm>
          <a:prstGeom prst="rect">
            <a:avLst/>
          </a:prstGeom>
          <a:solidFill>
            <a:srgbClr val="660874">
              <a:alpha val="29804"/>
            </a:srgbClr>
          </a:solidFill>
        </p:spPr>
        <p:txBody>
          <a:bodyPr wrap="square" rtlCol="0">
            <a:spAutoFit/>
          </a:bodyPr>
          <a:lstStyle/>
          <a:p>
            <a:pPr defTabSz="609600"/>
            <a:endParaRPr lang="en-US" altLang="zh-CN" sz="2400" dirty="0">
              <a:solidFill>
                <a:srgbClr val="660874"/>
              </a:solidFill>
              <a:latin typeface="Calibri" panose="020F0502020204030204"/>
              <a:ea typeface="等线" panose="02010600030101010101" charset="-122"/>
            </a:endParaRPr>
          </a:p>
          <a:p>
            <a:pPr defTabSz="609600"/>
            <a:endParaRPr lang="en-US" altLang="zh-CN" sz="2400" dirty="0">
              <a:solidFill>
                <a:srgbClr val="660874"/>
              </a:solidFill>
              <a:latin typeface="Calibri" panose="020F0502020204030204"/>
              <a:ea typeface="等线" panose="02010600030101010101" charset="-122"/>
            </a:endParaRPr>
          </a:p>
          <a:p>
            <a:pPr defTabSz="609600"/>
            <a:endParaRPr lang="en-US" altLang="zh-CN" sz="2400" dirty="0">
              <a:solidFill>
                <a:srgbClr val="660874"/>
              </a:solidFill>
              <a:latin typeface="Calibri" panose="020F0502020204030204"/>
              <a:ea typeface="等线" panose="02010600030101010101" charset="-122"/>
            </a:endParaRPr>
          </a:p>
          <a:p>
            <a:pPr defTabSz="609600"/>
            <a:endParaRPr lang="en-US" altLang="zh-CN" sz="2400" dirty="0">
              <a:solidFill>
                <a:srgbClr val="660874"/>
              </a:solidFill>
              <a:latin typeface="Calibri" panose="020F0502020204030204"/>
              <a:ea typeface="等线" panose="02010600030101010101" charset="-122"/>
            </a:endParaRPr>
          </a:p>
          <a:p>
            <a:pPr defTabSz="609600"/>
            <a:endParaRPr lang="en-US" altLang="zh-CN" sz="2400" dirty="0">
              <a:solidFill>
                <a:srgbClr val="660874"/>
              </a:solidFill>
              <a:latin typeface="Calibri" panose="020F0502020204030204"/>
              <a:ea typeface="等线" panose="02010600030101010101" charset="-122"/>
            </a:endParaRPr>
          </a:p>
          <a:p>
            <a:pPr defTabSz="609600"/>
            <a:endParaRPr lang="en-US" altLang="zh-CN" sz="2400" dirty="0">
              <a:solidFill>
                <a:srgbClr val="660874"/>
              </a:solidFill>
              <a:latin typeface="Calibri" panose="020F0502020204030204"/>
              <a:ea typeface="等线" panose="02010600030101010101" charset="-122"/>
            </a:endParaRPr>
          </a:p>
          <a:p>
            <a:pPr defTabSz="609600"/>
            <a:endParaRPr lang="zh-CN" altLang="en-US" sz="2400" dirty="0">
              <a:solidFill>
                <a:srgbClr val="660874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831822" y="700170"/>
            <a:ext cx="2528353" cy="7851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40862" y="2714563"/>
            <a:ext cx="810077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/>
            <a:r>
              <a:rPr lang="en-US" sz="4000" b="1" spc="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X-ROBOT</a:t>
            </a:r>
            <a:r>
              <a:rPr lang="zh-CN" altLang="en-US" sz="4000" b="1" spc="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第三</a:t>
            </a:r>
            <a:r>
              <a:rPr lang="zh-CN" altLang="en-US" sz="4000" b="1" spc="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组</a:t>
            </a:r>
            <a:endParaRPr lang="zh-CN" altLang="en-US" sz="4000" b="1" spc="8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609600"/>
            <a:r>
              <a:rPr lang="zh-CN" altLang="en-US" sz="4000" b="1" spc="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智能</a:t>
            </a:r>
            <a:r>
              <a:rPr lang="zh-CN" altLang="en-US" sz="4000" b="1" spc="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摄影师</a:t>
            </a:r>
            <a:endParaRPr lang="zh-CN" altLang="en-US" sz="4000" b="1" spc="8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落款信息"/>
          <p:cNvSpPr txBox="1"/>
          <p:nvPr/>
        </p:nvSpPr>
        <p:spPr>
          <a:xfrm>
            <a:off x="5257163" y="6061550"/>
            <a:ext cx="186817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2024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15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日</a:t>
            </a:r>
            <a:endParaRPr sz="20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43250" y="5460365"/>
            <a:ext cx="609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汇报人：车李榕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顶层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9146" t="2441"/>
          <a:stretch>
            <a:fillRect/>
          </a:stretch>
        </p:blipFill>
        <p:spPr>
          <a:xfrm>
            <a:off x="444500" y="2860675"/>
            <a:ext cx="2493010" cy="1915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05" y="2860675"/>
            <a:ext cx="2454275" cy="19145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50" y="2860675"/>
            <a:ext cx="2487295" cy="21259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530" y="2860675"/>
            <a:ext cx="3046095" cy="14884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l="6047" t="36680" r="5865" b="31505"/>
          <a:stretch>
            <a:fillRect/>
          </a:stretch>
        </p:blipFill>
        <p:spPr>
          <a:xfrm>
            <a:off x="2708275" y="1139190"/>
            <a:ext cx="7052310" cy="13665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354185" y="5341620"/>
            <a:ext cx="236982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工作流的输出变量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8475" y="5369560"/>
            <a:ext cx="23698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定义输入数据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03270" y="5341620"/>
            <a:ext cx="236982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大模型推理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system-prom</a:t>
            </a:r>
            <a:r>
              <a:rPr lang="en-US" altLang="zh-CN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pt</a:t>
            </a:r>
            <a:endParaRPr lang="en-US" altLang="zh-CN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无记忆）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36005" y="5341620"/>
            <a:ext cx="218249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参数提取器将LLM文本作为输入提取参数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85" y="997585"/>
            <a:ext cx="3240000" cy="24319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630" y="997585"/>
            <a:ext cx="3240000" cy="2400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45" y="997585"/>
            <a:ext cx="3240000" cy="2431656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21105" y="3482975"/>
            <a:ext cx="23698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原始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图片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03470" y="3482975"/>
            <a:ext cx="236982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一次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64220" y="3482975"/>
            <a:ext cx="236982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二次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405" y="3873500"/>
            <a:ext cx="6457315" cy="2644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迭代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0395" y="1025525"/>
            <a:ext cx="2974975" cy="4169410"/>
          </a:xfrm>
          <a:prstGeom prst="rect">
            <a:avLst/>
          </a:prstGeom>
          <a:solidFill>
            <a:srgbClr val="F8F9C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678CC1">
                    <a:lumMod val="75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baseline-V0.5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①拍摄照片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图片</a:t>
            </a:r>
            <a:r>
              <a:rPr lang="en-US" altLang="zh-CN" sz="14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②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GPT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评估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（随机选取拍摄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主体）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长文字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③指令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拆解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指令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④控制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机器人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（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先移动再旋转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）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97045" y="1025525"/>
            <a:ext cx="2930525" cy="41694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678CC1">
                    <a:lumMod val="75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自动纠错</a:t>
            </a:r>
            <a:r>
              <a:rPr lang="en-US" altLang="zh-CN" dirty="0">
                <a:solidFill>
                  <a:srgbClr val="678CC1">
                    <a:lumMod val="75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-V1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①拍摄照片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图片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②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GPT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评估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（偏向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人像）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长文字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③基于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GPT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的逻辑自动纠错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长文字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④指令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拆解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指令和分析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⑤控制小车移动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（先移动再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旋转）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996555" y="1025525"/>
            <a:ext cx="3160395" cy="41694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678CC1">
                    <a:lumMod val="75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深度指令拆解</a:t>
            </a:r>
            <a:r>
              <a:rPr lang="en-US" altLang="zh-CN" dirty="0">
                <a:solidFill>
                  <a:srgbClr val="678CC1">
                    <a:lumMod val="75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-V2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①拍摄照片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图片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②人脸识别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框架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（偏向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人像）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图片和深度信息数据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③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GPT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评估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（美学评估）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长文字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④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深度指令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拆解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指令和分析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--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⑤控制小车移动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（先旋转再移动）</a:t>
            </a:r>
            <a:endParaRPr lang="zh-CN" altLang="en-US" sz="1400" dirty="0"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9635" y="5422900"/>
            <a:ext cx="2436495" cy="119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无迭代控制</a:t>
            </a:r>
            <a:endParaRPr lang="zh-CN" altLang="en-US" sz="1400" b="1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无可视化界面</a:t>
            </a:r>
            <a:endParaRPr lang="zh-CN" altLang="en-US" sz="1400" b="1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 smtClean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目标选取容易出错</a:t>
            </a:r>
            <a:endParaRPr lang="zh-CN" altLang="en-US" sz="1400" b="1" dirty="0" smtClean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 smtClean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逻辑混乱</a:t>
            </a:r>
            <a:endParaRPr lang="zh-CN" altLang="en-US" sz="1400" b="1" dirty="0" smtClean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404995" y="5370830"/>
            <a:ext cx="2822575" cy="119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b="1" dirty="0" smtClean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逻辑有时候会混乱</a:t>
            </a:r>
            <a:endParaRPr lang="zh-CN" altLang="en-US" sz="1400" b="1" dirty="0" smtClean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GPT</a:t>
            </a:r>
            <a:r>
              <a:rPr lang="zh-CN" altLang="en-US" sz="1400" b="1" dirty="0" smtClean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在图像处理方面能力较弱</a:t>
            </a:r>
            <a:endParaRPr lang="zh-CN" altLang="en-US" sz="1400" b="1" dirty="0" smtClean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GPT</a:t>
            </a:r>
            <a:r>
              <a:rPr lang="zh-CN" altLang="en-US" sz="1400" b="1" dirty="0" smtClean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难以理解三维深度信息</a:t>
            </a:r>
            <a:endParaRPr lang="zh-CN" altLang="en-US" sz="1400" b="1" dirty="0" smtClean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indent="0" algn="ctr" fontAlgn="auto">
              <a:lnSpc>
                <a:spcPct val="11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GPT</a:t>
            </a:r>
            <a:r>
              <a:rPr lang="zh-CN" altLang="en-US" sz="1400" b="1" dirty="0" smtClean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难以理解空间旋转和移动</a:t>
            </a:r>
            <a:endParaRPr lang="zh-CN" altLang="en-US" sz="1400" b="1" dirty="0" smtClean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20395" y="5422900"/>
            <a:ext cx="2974975" cy="1191260"/>
          </a:xfrm>
          <a:prstGeom prst="rect">
            <a:avLst/>
          </a:prstGeom>
          <a:noFill/>
          <a:ln>
            <a:solidFill>
              <a:srgbClr val="742F8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97045" y="5370830"/>
            <a:ext cx="2930525" cy="1191260"/>
          </a:xfrm>
          <a:prstGeom prst="rect">
            <a:avLst/>
          </a:prstGeom>
          <a:noFill/>
          <a:ln>
            <a:solidFill>
              <a:srgbClr val="742F8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存在问题与未来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360805" y="951230"/>
          <a:ext cx="9386570" cy="50222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625090"/>
                <a:gridCol w="4872990"/>
                <a:gridCol w="1888490"/>
              </a:tblGrid>
              <a:tr h="4749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问题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解决思路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是否</a:t>
                      </a:r>
                      <a:r>
                        <a:rPr lang="zh-CN" altLang="en-US"/>
                        <a:t>解决</a:t>
                      </a:r>
                      <a:endParaRPr lang="zh-CN" alt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响应速度较慢：</a:t>
                      </a:r>
                      <a:r>
                        <a:rPr lang="en-US" altLang="zh-CN" sz="1600"/>
                        <a:t>LLM</a:t>
                      </a:r>
                      <a:r>
                        <a:rPr lang="zh-CN" altLang="en-US" sz="1600"/>
                        <a:t>接口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上传网速</a:t>
                      </a:r>
                      <a:r>
                        <a:rPr lang="zh-CN" altLang="en-US" sz="1600"/>
                        <a:t>受限制，无记忆传输内容较多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1.</a:t>
                      </a:r>
                      <a:r>
                        <a:rPr lang="zh-CN" altLang="en-US" sz="1600"/>
                        <a:t>更换网卡</a:t>
                      </a:r>
                      <a:r>
                        <a:rPr lang="en-US" altLang="zh-CN" sz="1600"/>
                        <a:t> 2.</a:t>
                      </a:r>
                      <a:r>
                        <a:rPr lang="zh-CN" altLang="en-US" sz="1600"/>
                        <a:t>部署端侧大模型</a:t>
                      </a:r>
                      <a:r>
                        <a:rPr lang="en-US" altLang="zh-CN" sz="1600"/>
                        <a:t>3.</a:t>
                      </a:r>
                      <a:r>
                        <a:rPr lang="zh-CN" altLang="en-US" sz="1600"/>
                        <a:t>模型蒸馏，轻量化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  <a:tr h="1905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响应速度</a:t>
                      </a:r>
                      <a:r>
                        <a:rPr lang="zh-CN" altLang="en-US" sz="1600"/>
                        <a:t>慢：人脸检测</a:t>
                      </a:r>
                      <a:r>
                        <a:rPr lang="en-US" altLang="zh-CN" sz="1600"/>
                        <a:t>API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内网穿透，时延较大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1.</a:t>
                      </a:r>
                      <a:r>
                        <a:rPr lang="zh-CN" altLang="en-US" sz="1600"/>
                        <a:t>更换网卡</a:t>
                      </a:r>
                      <a:r>
                        <a:rPr lang="en-US" altLang="zh-CN" sz="1600"/>
                        <a:t> 2.</a:t>
                      </a:r>
                      <a:r>
                        <a:rPr lang="zh-CN" altLang="en-US" sz="1600"/>
                        <a:t>稳定公网</a:t>
                      </a:r>
                      <a:r>
                        <a:rPr lang="en-US" altLang="zh-CN" sz="1600"/>
                        <a:t>IP 3. </a:t>
                      </a:r>
                      <a:r>
                        <a:rPr lang="zh-CN" altLang="en-US" sz="1600"/>
                        <a:t>机器人本地部署（</a:t>
                      </a:r>
                      <a:r>
                        <a:rPr lang="en-US" altLang="zh-CN" sz="1600"/>
                        <a:t>GPU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  <a:tr h="190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LLM</a:t>
                      </a:r>
                      <a:r>
                        <a:rPr lang="zh-CN" altLang="en-US" sz="1600"/>
                        <a:t>难以理解空间</a:t>
                      </a:r>
                      <a:r>
                        <a:rPr lang="zh-CN" altLang="en-US" sz="1600"/>
                        <a:t>信息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针对复杂问题，</a:t>
                      </a:r>
                      <a:r>
                        <a:rPr lang="en-US" altLang="zh-CN" sz="1600"/>
                        <a:t>LLM</a:t>
                      </a:r>
                      <a:r>
                        <a:rPr lang="zh-CN" altLang="en-US" sz="1600"/>
                        <a:t>难以理解深度信息，出现</a:t>
                      </a:r>
                      <a:r>
                        <a:rPr lang="en-US" altLang="zh-CN" sz="1600"/>
                        <a:t>“</a:t>
                      </a:r>
                      <a:r>
                        <a:rPr lang="zh-CN" altLang="en-US" sz="1600"/>
                        <a:t>胡言乱语</a:t>
                      </a:r>
                      <a:r>
                        <a:rPr lang="en-US" altLang="zh-CN" sz="1600"/>
                        <a:t>”</a:t>
                      </a:r>
                      <a:r>
                        <a:rPr lang="zh-CN" altLang="en-US" sz="1600"/>
                        <a:t>，只能定性分析，无法定量计算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 1.</a:t>
                      </a:r>
                      <a:r>
                        <a:rPr lang="zh-CN" altLang="en-US" sz="1600"/>
                        <a:t>训练摄影特化</a:t>
                      </a:r>
                      <a:r>
                        <a:rPr lang="en-US" altLang="zh-CN" sz="1600"/>
                        <a:t>LLM  2.</a:t>
                      </a:r>
                      <a:r>
                        <a:rPr lang="zh-CN" altLang="en-US" sz="1600"/>
                        <a:t>空间物理模型</a:t>
                      </a:r>
                      <a:r>
                        <a:rPr lang="zh-CN" altLang="en-US" sz="1600"/>
                        <a:t>辅助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是（有</a:t>
                      </a:r>
                      <a:r>
                        <a:rPr lang="zh-CN" altLang="en-US" sz="1600">
                          <a:sym typeface="+mn-ea"/>
                        </a:rPr>
                        <a:t>较大优化空间）</a:t>
                      </a:r>
                      <a:endParaRPr lang="zh-CN" altLang="en-US" sz="16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文件上传</a:t>
                      </a:r>
                      <a:r>
                        <a:rPr lang="zh-CN" altLang="en-US" sz="1600"/>
                        <a:t>较慢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压缩图像</a:t>
                      </a:r>
                      <a:r>
                        <a:rPr lang="en-US" altLang="zh-CN" sz="1600"/>
                        <a:t>25x</a:t>
                      </a:r>
                      <a:r>
                        <a:rPr lang="zh-CN" altLang="en-US" sz="1600"/>
                        <a:t>后</a:t>
                      </a:r>
                      <a:r>
                        <a:rPr lang="zh-CN" altLang="en-US" sz="1600"/>
                        <a:t>上传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662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模型输出逻辑</a:t>
                      </a:r>
                      <a:r>
                        <a:rPr lang="zh-CN" altLang="en-US" sz="1600"/>
                        <a:t>混乱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任务</a:t>
                      </a:r>
                      <a:r>
                        <a:rPr lang="zh-CN" altLang="en-US" sz="1600"/>
                        <a:t>拆分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1.</a:t>
                      </a:r>
                      <a:r>
                        <a:rPr lang="zh-CN" altLang="en-US" sz="1600"/>
                        <a:t>模型负责美学分析和整体调整指令</a:t>
                      </a:r>
                      <a:r>
                        <a:rPr lang="zh-CN" altLang="en-US" sz="1600"/>
                        <a:t>控制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2.</a:t>
                      </a:r>
                      <a:r>
                        <a:rPr lang="zh-CN" altLang="en-US" sz="1600"/>
                        <a:t>指令拆解模块负责拆解指令，理解空间</a:t>
                      </a:r>
                      <a:r>
                        <a:rPr lang="zh-CN" altLang="en-US" sz="1600"/>
                        <a:t>信息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是（有优化</a:t>
                      </a:r>
                      <a:r>
                        <a:rPr lang="zh-CN" altLang="en-US" sz="1600"/>
                        <a:t>空间）</a:t>
                      </a:r>
                      <a:endParaRPr lang="zh-CN" altLang="en-US" sz="1600"/>
                    </a:p>
                  </a:txBody>
                  <a:tcPr/>
                </a:tc>
              </a:tr>
              <a:tr h="6318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模型难以理解深度</a:t>
                      </a:r>
                      <a:r>
                        <a:rPr lang="zh-CN" altLang="en-US" sz="1600"/>
                        <a:t>信息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人像检测</a:t>
                      </a:r>
                      <a:r>
                        <a:rPr lang="zh-CN" altLang="en-US" sz="1600"/>
                        <a:t>算法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zh-CN" altLang="en-US" sz="1600"/>
                        <a:t>（深度识别</a:t>
                      </a:r>
                      <a:r>
                        <a:rPr lang="zh-CN" altLang="en-US" sz="1600"/>
                        <a:t>算法）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631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baseline</a:t>
                      </a:r>
                      <a:r>
                        <a:rPr lang="zh-CN" altLang="en-US" sz="1600"/>
                        <a:t>小车控制有</a:t>
                      </a:r>
                      <a:r>
                        <a:rPr lang="zh-CN" altLang="en-US" sz="1600"/>
                        <a:t>问题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LLM</a:t>
                      </a:r>
                      <a:r>
                        <a:rPr lang="zh-CN" altLang="en-US" sz="1600"/>
                        <a:t>指令接口和机器人</a:t>
                      </a:r>
                      <a:r>
                        <a:rPr lang="en-US" altLang="zh-CN" sz="1600"/>
                        <a:t>ROS</a:t>
                      </a:r>
                      <a:r>
                        <a:rPr lang="zh-CN" altLang="en-US" sz="1600"/>
                        <a:t>接口对不上，一个是相对坐标，一个是绝对</a:t>
                      </a:r>
                      <a:r>
                        <a:rPr lang="zh-CN" altLang="en-US" sz="1600"/>
                        <a:t>坐标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  <a:tr h="631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V1</a:t>
                      </a:r>
                      <a:r>
                        <a:rPr lang="zh-CN" altLang="en-US" sz="1600"/>
                        <a:t>版本旋转</a:t>
                      </a:r>
                      <a:r>
                        <a:rPr lang="zh-CN" altLang="en-US" sz="1600"/>
                        <a:t>有误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接口存在问题，（应该先旋转再移动，而且</a:t>
                      </a:r>
                      <a:r>
                        <a:rPr lang="en-US" altLang="zh-CN" sz="1600"/>
                        <a:t>sleep(4)</a:t>
                      </a:r>
                      <a:r>
                        <a:rPr lang="zh-CN" altLang="en-US" sz="1600"/>
                        <a:t>会大幅影响旋转角度，需要</a:t>
                      </a:r>
                      <a:r>
                        <a:rPr lang="en-US" altLang="zh-CN" sz="1600"/>
                        <a:t>stop</a:t>
                      </a:r>
                      <a:r>
                        <a:rPr lang="zh-CN" altLang="en-US" sz="1600"/>
                        <a:t>再</a:t>
                      </a:r>
                      <a:r>
                        <a:rPr lang="en-US" altLang="zh-CN" sz="1600"/>
                        <a:t>sleep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存在问题与未来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06795" y="2014220"/>
            <a:ext cx="4449445" cy="2132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1.部署端侧大模型，针对摄影任务专门训练，搭建摄影师agent。模型蒸馏，模型轻量化。</a:t>
            </a:r>
            <a:endParaRPr lang="en-US" altLang="zh-CN" b="1" dirty="0" err="1" smtClean="0">
              <a:solidFill>
                <a:srgbClr val="6E1B6B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2.基于物理模型建模，设计专用的指令拆解模块。建立基于空间信息的物理模型。</a:t>
            </a:r>
            <a:endParaRPr lang="en-US" altLang="zh-CN" b="1" dirty="0" err="1" smtClean="0">
              <a:solidFill>
                <a:srgbClr val="6E1B6B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4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3.将SLAM模块与机器人运动指令相结合，在运动途中避障和路径规划。</a:t>
            </a:r>
            <a:endParaRPr lang="en-US" altLang="zh-CN" b="1" dirty="0" err="1" smtClean="0">
              <a:solidFill>
                <a:srgbClr val="6E1B6B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1845" y="2014220"/>
            <a:ext cx="48520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</a:rPr>
              <a:t>1.</a:t>
            </a:r>
            <a:r>
              <a:rPr lang="zh-CN" altLang="en-US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</a:rPr>
              <a:t>大模型通信慢</a:t>
            </a:r>
            <a:endParaRPr lang="zh-CN" altLang="en-US" b="1" dirty="0" err="1" smtClean="0">
              <a:solidFill>
                <a:srgbClr val="6E1B6B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/>
            <a:r>
              <a:rPr lang="en-US" altLang="zh-CN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</a:rPr>
              <a:t>2.</a:t>
            </a:r>
            <a:r>
              <a:rPr lang="zh-CN" altLang="en-US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</a:rPr>
              <a:t>空间信息感知和操作能力差</a:t>
            </a:r>
            <a:endParaRPr lang="zh-CN" altLang="en-US" b="1" dirty="0" err="1" smtClean="0">
              <a:solidFill>
                <a:srgbClr val="6E1B6B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/>
            <a:r>
              <a:rPr lang="en-US" altLang="zh-CN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</a:rPr>
              <a:t>3.</a:t>
            </a:r>
            <a:r>
              <a:rPr lang="zh-CN" altLang="en-US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</a:rPr>
              <a:t>人脸识别的服务器容易波动</a:t>
            </a:r>
            <a:endParaRPr lang="zh-CN" altLang="en-US" b="1" dirty="0" err="1" smtClean="0">
              <a:solidFill>
                <a:srgbClr val="6E1B6B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/>
            <a:r>
              <a:rPr lang="en-US" altLang="zh-CN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</a:rPr>
              <a:t>4.GPT</a:t>
            </a:r>
            <a:r>
              <a:rPr lang="zh-CN" altLang="en-US" b="1" dirty="0" err="1" smtClean="0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</a:rPr>
              <a:t>非常依赖于示例，而且泛化性较差，回答比较死板，对美学的认识有待加强。</a:t>
            </a:r>
            <a:endParaRPr lang="zh-CN" altLang="en-US" b="1" dirty="0" err="1" smtClean="0">
              <a:solidFill>
                <a:srgbClr val="6E1B6B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3735" y="1919605"/>
            <a:ext cx="4841875" cy="2344420"/>
          </a:xfrm>
          <a:prstGeom prst="rect">
            <a:avLst/>
          </a:prstGeom>
          <a:noFill/>
          <a:ln>
            <a:solidFill>
              <a:srgbClr val="742F8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05195" y="1919605"/>
            <a:ext cx="4841875" cy="2344420"/>
          </a:xfrm>
          <a:prstGeom prst="rect">
            <a:avLst/>
          </a:prstGeom>
          <a:noFill/>
          <a:ln>
            <a:solidFill>
              <a:srgbClr val="742F8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9435" y="1137920"/>
            <a:ext cx="19812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sz="2800" b="1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问题总结</a:t>
            </a:r>
            <a:endParaRPr lang="zh-CN" sz="2800" b="1">
              <a:solidFill>
                <a:srgbClr val="6E1B6B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93435" y="1137920"/>
            <a:ext cx="31235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sz="2800" b="1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拟采用的解决</a:t>
            </a:r>
            <a:r>
              <a:rPr lang="zh-CN" sz="2800" b="1">
                <a:solidFill>
                  <a:srgbClr val="6E1B6B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方案</a:t>
            </a:r>
            <a:endParaRPr lang="zh-CN" sz="2800" b="1">
              <a:solidFill>
                <a:srgbClr val="6E1B6B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8" name="矩形: 圆角 16"/>
          <p:cNvSpPr/>
          <p:nvPr/>
        </p:nvSpPr>
        <p:spPr>
          <a:xfrm>
            <a:off x="0" y="4754880"/>
            <a:ext cx="12192000" cy="210312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580C6E"/>
              </a:gs>
              <a:gs pos="0">
                <a:srgbClr val="B61F68"/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OPPO Sans Bold"/>
              <a:ea typeface="OPPO Sans Bold"/>
              <a:cs typeface="+mn-ea"/>
            </a:endParaRPr>
          </a:p>
        </p:txBody>
      </p:sp>
      <p:sp>
        <p:nvSpPr>
          <p:cNvPr id="9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59435" y="5026025"/>
            <a:ext cx="10574020" cy="156083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后续考虑更通用的场景（风景、多人等）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SLAM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三维建图的运动指令避障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小车巡航和自动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路径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规划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997514" y="1274440"/>
            <a:ext cx="4246268" cy="56853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035" y="2216200"/>
            <a:ext cx="11580915" cy="103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80060" algn="ctr" defTabSz="609600" rtl="0" eaLnBrk="1" fontAlgn="auto" latinLnBrk="0" hangingPunct="1">
              <a:lnSpc>
                <a:spcPts val="73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5335" i="0" u="none" strike="noStrike" kern="1200" cap="none" spc="133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29265" y="3672807"/>
            <a:ext cx="1842977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889391" y="3672807"/>
            <a:ext cx="1842977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141497" y="2900618"/>
            <a:ext cx="810077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609600"/>
            <a:r>
              <a:rPr lang="zh-CN" altLang="en-US" sz="4000" b="1" spc="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感谢</a:t>
            </a:r>
            <a:r>
              <a:rPr lang="zh-CN" altLang="en-US" sz="4000" b="1" spc="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倾听</a:t>
            </a:r>
            <a:endParaRPr lang="zh-CN" altLang="en-US" sz="4000" b="1" spc="8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609600"/>
            <a:r>
              <a:rPr lang="zh-CN" altLang="en-US" sz="4000" b="1" spc="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恳请各位导师</a:t>
            </a:r>
            <a:r>
              <a:rPr lang="zh-CN" altLang="en-US" sz="4000" b="1" spc="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批评指正</a:t>
            </a:r>
            <a:endParaRPr lang="zh-CN" altLang="en-US" sz="4000" b="1" spc="8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/data/temp/1f621b0e-95f4-11ef-b963-ded5e4693e53.jpg@base@tag=imgScale&amp;m=1&amp;w=692&amp;h=721&amp;q=951f621b0e-95f4-11ef-b963-ded5e4693e5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8188" r="18188"/>
          <a:stretch>
            <a:fillRect/>
          </a:stretch>
        </p:blipFill>
        <p:spPr>
          <a:xfrm>
            <a:off x="4863019" y="107451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1f621a55-95f4-11ef-b963-ded5e4693e53.jpg@base@tag=imgScale&amp;m=1&amp;w=692&amp;h=721&amp;q=951f621a55-95f4-11ef-b963-ded5e4693e5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9834" t="3883" r="29704" b="1664"/>
          <a:stretch>
            <a:fillRect/>
          </a:stretch>
        </p:blipFill>
        <p:spPr>
          <a:xfrm>
            <a:off x="1931445" y="107451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1f621b0a-95f4-11ef-b963-ded5e4693e53.jpg@base@tag=imgScale&amp;m=1&amp;w=692&amp;h=719&amp;q=951f621b0a-95f4-11ef-b963-ded5e4693e5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7880" r="17880"/>
          <a:stretch>
            <a:fillRect/>
          </a:stretch>
        </p:blipFill>
        <p:spPr>
          <a:xfrm>
            <a:off x="7796497" y="108086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7"/>
            </p:custDataLst>
          </p:nvPr>
        </p:nvSpPr>
        <p:spPr>
          <a:xfrm>
            <a:off x="2262505" y="3047365"/>
            <a:ext cx="2429510" cy="324866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2489054" y="333035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2489689" y="446145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记录讲师演讲、观众反应和重要的瞬间。尤其在互动式课程中，小车可用以记录师生互动的瞬间，并提供多角度的教学资源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2489689" y="384414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课程、讲座记录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1"/>
            </p:custDataLst>
          </p:nvPr>
        </p:nvSpPr>
        <p:spPr>
          <a:xfrm>
            <a:off x="5186680" y="3047365"/>
            <a:ext cx="2429510" cy="324802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2"/>
            </p:custDataLst>
          </p:nvPr>
        </p:nvSpPr>
        <p:spPr>
          <a:xfrm>
            <a:off x="5409831" y="333035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5409831" y="446145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在体育赛事中，自动拍照小车可以实时记录运动员精彩瞬间，为观众提供独特的观看体验。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5409831" y="384414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体育赛事捕捉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5"/>
            </p:custDataLst>
          </p:nvPr>
        </p:nvSpPr>
        <p:spPr>
          <a:xfrm>
            <a:off x="8103870" y="3069590"/>
            <a:ext cx="2429510" cy="32264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6"/>
            </p:custDataLst>
          </p:nvPr>
        </p:nvSpPr>
        <p:spPr>
          <a:xfrm>
            <a:off x="8337593" y="332972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8349025" y="448367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在节日庆典中，自动拍照小车能够自动拍摄现场氛围，为组织者和参与者留下珍贵回忆。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8"/>
            </p:custDataLst>
          </p:nvPr>
        </p:nvSpPr>
        <p:spPr>
          <a:xfrm>
            <a:off x="8349025" y="386637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节日庆典拍摄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需求</a:t>
            </a:r>
            <a:r>
              <a:rPr lang="zh-CN" altLang="en-US"/>
              <a:t>分析</a:t>
            </a:r>
            <a:endParaRPr lang="zh-CN" altLang="en-US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方案优势</a:t>
            </a:r>
            <a:endParaRPr lang="zh-CN" altLang="en-US"/>
          </a:p>
        </p:txBody>
      </p:sp>
      <p:sp>
        <p:nvSpPr>
          <p:cNvPr id="2" name="Rectangle 14_#color-804&amp;11266"/>
          <p:cNvSpPr/>
          <p:nvPr>
            <p:custDataLst>
              <p:tags r:id="rId2"/>
            </p:custDataLst>
          </p:nvPr>
        </p:nvSpPr>
        <p:spPr>
          <a:xfrm>
            <a:off x="697116" y="2179320"/>
            <a:ext cx="3348000" cy="3374136"/>
          </a:xfrm>
          <a:prstGeom prst="roundRect">
            <a:avLst>
              <a:gd name="adj" fmla="val 9483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4" name="Rectangle 14_#color-804&amp;11267"/>
          <p:cNvSpPr/>
          <p:nvPr>
            <p:custDataLst>
              <p:tags r:id="rId3"/>
            </p:custDataLst>
          </p:nvPr>
        </p:nvSpPr>
        <p:spPr>
          <a:xfrm>
            <a:off x="8148206" y="2188210"/>
            <a:ext cx="3348000" cy="3355848"/>
          </a:xfrm>
          <a:prstGeom prst="roundRect">
            <a:avLst>
              <a:gd name="adj" fmla="val 9483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5" name="Rectangle 14_#color_$accent1_$accent2-804&amp;11259"/>
          <p:cNvSpPr/>
          <p:nvPr>
            <p:custDataLst>
              <p:tags r:id="rId4"/>
            </p:custDataLst>
          </p:nvPr>
        </p:nvSpPr>
        <p:spPr>
          <a:xfrm>
            <a:off x="4422661" y="1950085"/>
            <a:ext cx="3347720" cy="3831590"/>
          </a:xfrm>
          <a:prstGeom prst="roundRect">
            <a:avLst>
              <a:gd name="adj" fmla="val 9484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1206433" scaled="0"/>
          </a:gradFill>
          <a:ln w="3175" cap="flat" cmpd="sng" algn="ctr">
            <a:solidFill>
              <a:schemeClr val="accent1">
                <a:lumMod val="75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0" dist="101600" dir="5399998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9" name="Rectangle 41749_#color_$accent1_$accent2-804&amp;11269"/>
          <p:cNvSpPr/>
          <p:nvPr>
            <p:custDataLst>
              <p:tags r:id="rId5"/>
            </p:custDataLst>
          </p:nvPr>
        </p:nvSpPr>
        <p:spPr>
          <a:xfrm>
            <a:off x="862509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提高拍摄效率</a:t>
            </a:r>
            <a:endParaRPr lang="zh-CN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Rectangle 41748_#color_$accent1_$accent2-804&amp;11268"/>
          <p:cNvSpPr/>
          <p:nvPr>
            <p:custDataLst>
              <p:tags r:id="rId6"/>
            </p:custDataLst>
          </p:nvPr>
        </p:nvSpPr>
        <p:spPr>
          <a:xfrm>
            <a:off x="1174001" y="2988945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降低人力成本</a:t>
            </a:r>
            <a:endParaRPr lang="zh-CN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2125866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9577591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494281" y="3881755"/>
            <a:ext cx="2656703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自动拍照小车能够快速部署和连续工作，相比人工拍摄，大大提高了拍摄效率和产出。</a:t>
            </a:r>
            <a:endParaRPr lang="zh-CN" altLang="en-US" sz="14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1042556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自动拍照小车可以减少对专业摄影师的依赖，降低拍摄活动的人力资源支出。</a:t>
            </a:r>
            <a:endParaRPr lang="zh-CN" altLang="en-US" sz="14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5851411" y="2383790"/>
            <a:ext cx="490220" cy="4502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4768101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使用自动拍照小车，可以避免购买昂贵的摄影设备，节省一次性投资成本。</a:t>
            </a:r>
            <a:endParaRPr lang="zh-CN" altLang="en-US" sz="14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Rectangle 41747_#color-804&amp;11260"/>
          <p:cNvSpPr/>
          <p:nvPr>
            <p:custDataLst>
              <p:tags r:id="rId13"/>
            </p:custDataLst>
          </p:nvPr>
        </p:nvSpPr>
        <p:spPr>
          <a:xfrm>
            <a:off x="489891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solidFill>
            <a:schemeClr val="lt1"/>
          </a:solidFill>
        </p:spPr>
        <p:txBody>
          <a:bodyPr wrap="square" lIns="32400" tIns="108000" rIns="551688" bIns="0">
            <a:noAutofit/>
          </a:bodyPr>
          <a:p>
            <a:pPr algn="ctr"/>
            <a:r>
              <a:rPr lang="zh-CN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减少设备投资</a:t>
            </a:r>
            <a:endParaRPr lang="zh-CN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8945" y="936625"/>
            <a:ext cx="3104515" cy="3126740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995680" y="1005840"/>
            <a:ext cx="3684905" cy="3816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1.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小车运动</a:t>
            </a:r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四轮差速转向底盘</a:t>
            </a:r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SLAM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建图与导航</a:t>
            </a:r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麦克纳姆轮全向移动</a:t>
            </a:r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2.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相机拍摄位姿的自由度</a:t>
            </a:r>
            <a:r>
              <a:rPr lang="zh-CN" altLang="en-US" sz="1600" b="1">
                <a:solidFill>
                  <a:srgbClr val="6E1B6B"/>
                </a:solidFill>
                <a:latin typeface="+mn-ea"/>
                <a:cs typeface="+mn-ea"/>
              </a:rPr>
              <a:t>（</a:t>
            </a:r>
            <a:r>
              <a:rPr lang="en-US" altLang="zh-CN" sz="1600" b="1">
                <a:solidFill>
                  <a:srgbClr val="6E1B6B"/>
                </a:solidFill>
                <a:latin typeface="+mn-ea"/>
                <a:cs typeface="+mn-ea"/>
              </a:rPr>
              <a:t>4</a:t>
            </a:r>
            <a:r>
              <a:rPr lang="zh-CN" altLang="en-US" sz="1600" b="1">
                <a:solidFill>
                  <a:srgbClr val="6E1B6B"/>
                </a:solidFill>
                <a:latin typeface="+mn-ea"/>
                <a:cs typeface="+mn-ea"/>
              </a:rPr>
              <a:t>自由度）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高度可调整：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1400mm-1700mm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角度可调整（俯拍仰拍）：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(-30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°，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+30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°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)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-</a:t>
            </a:r>
            <a:r>
              <a:rPr lang="zh-CN" altLang="en-US" sz="16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</a:rPr>
              <a:t>暂无（缺少云台）</a:t>
            </a:r>
            <a:endParaRPr lang="zh-CN" altLang="en-US" sz="1600" b="1">
              <a:solidFill>
                <a:srgbClr val="FF0000"/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可旋转（移动追踪）：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180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°旋转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graphicFrame>
        <p:nvGraphicFramePr>
          <p:cNvPr id="37" name="表格 36"/>
          <p:cNvGraphicFramePr/>
          <p:nvPr>
            <p:custDataLst>
              <p:tags r:id="rId3"/>
            </p:custDataLst>
          </p:nvPr>
        </p:nvGraphicFramePr>
        <p:xfrm>
          <a:off x="849630" y="4495800"/>
          <a:ext cx="10492740" cy="1828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65860"/>
                <a:gridCol w="1165860"/>
                <a:gridCol w="1165860"/>
                <a:gridCol w="1165860"/>
                <a:gridCol w="1165860"/>
                <a:gridCol w="1165860"/>
                <a:gridCol w="1165860"/>
                <a:gridCol w="1165860"/>
                <a:gridCol w="11658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模块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小车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ROS</a:t>
                      </a:r>
                      <a:r>
                        <a:rPr lang="zh-CN" altLang="en-US" sz="1600"/>
                        <a:t>主控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激光雷达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相机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电池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下位机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直线滑轨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电机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zh-CN" altLang="en-US" sz="1600"/>
                        <a:t>驱动</a:t>
                      </a:r>
                      <a:endParaRPr lang="zh-CN" altLang="en-US" sz="16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型号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TARKBOT-R20-FWD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Jeston Nano B01 4G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思岚</a:t>
                      </a:r>
                      <a:r>
                        <a:rPr lang="en-US" altLang="zh-CN" sz="1600"/>
                        <a:t>C1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手机摄像头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24V 20000mah</a:t>
                      </a:r>
                      <a:r>
                        <a:rPr lang="zh-CN" altLang="en-US" sz="1600"/>
                        <a:t>锂电池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Arduino nano V4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欧利达</a:t>
                      </a:r>
                      <a:r>
                        <a:rPr lang="en-US" altLang="zh-CN" sz="1600"/>
                        <a:t>28</a:t>
                      </a:r>
                      <a:r>
                        <a:rPr lang="zh-CN" altLang="en-US" sz="1600"/>
                        <a:t>微型</a:t>
                      </a:r>
                      <a:r>
                        <a:rPr lang="en-US" altLang="zh-CN" sz="1600"/>
                        <a:t>T</a:t>
                      </a:r>
                      <a:r>
                        <a:rPr lang="zh-CN" altLang="en-US" sz="1600"/>
                        <a:t>型丝杠滑台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OL440 V4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436110" y="936625"/>
            <a:ext cx="338582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3.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相机拍摄参数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2000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+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像素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-</a:t>
            </a:r>
            <a:r>
              <a:rPr lang="zh-CN" altLang="en-US" sz="16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取决于手机像素（荣耀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magic6</a:t>
            </a:r>
            <a:r>
              <a:rPr lang="zh-CN" altLang="en-US" sz="16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）</a:t>
            </a:r>
            <a:endParaRPr lang="zh-CN" altLang="en-US" sz="1600" b="1">
              <a:solidFill>
                <a:schemeClr val="accent6">
                  <a:lumMod val="7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4.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工作时间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电池电量持续工作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分钟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-60</a:t>
            </a:r>
            <a:r>
              <a:rPr lang="zh-CN" altLang="en-US" sz="1600" b="1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分钟</a:t>
            </a:r>
            <a:endParaRPr lang="zh-CN" altLang="en-US" sz="1600" b="1">
              <a:solidFill>
                <a:schemeClr val="accent6">
                  <a:lumMod val="7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5.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存储空间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至少输出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300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张照片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硬件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6975" y="944245"/>
            <a:ext cx="6844665" cy="30810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027430"/>
            <a:ext cx="4162425" cy="555180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506730" y="5808345"/>
            <a:ext cx="755650" cy="29273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小车</a:t>
            </a:r>
            <a:endParaRPr lang="zh-CN" altLang="en-US" sz="1600" b="1" dirty="0" smtClean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32130" y="1446530"/>
            <a:ext cx="857250" cy="61658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手机放置</a:t>
            </a:r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支架</a:t>
            </a:r>
            <a:endParaRPr lang="zh-CN" altLang="en-US" sz="1600" b="1" dirty="0" smtClean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32130" y="2138680"/>
            <a:ext cx="1091565" cy="38862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升降</a:t>
            </a:r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滑台</a:t>
            </a:r>
            <a:endParaRPr lang="zh-CN" altLang="en-US" sz="1600" b="1" dirty="0" smtClean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6730" y="4589780"/>
            <a:ext cx="1091565" cy="38862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电源</a:t>
            </a:r>
            <a:endParaRPr lang="zh-CN" altLang="en-US" sz="1600" b="1" dirty="0" smtClean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06730" y="5027930"/>
            <a:ext cx="1155065" cy="68072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bg1"/>
                </a:solidFill>
                <a:sym typeface="+mn-ea"/>
              </a:rPr>
              <a:t>Arduino nano V4</a:t>
            </a:r>
            <a:endParaRPr lang="en-US" altLang="zh-CN" sz="1600" b="1" dirty="0" smtClean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cxnSp>
        <p:nvCxnSpPr>
          <p:cNvPr id="9" name="直接箭头连接符 8"/>
          <p:cNvCxnSpPr>
            <a:stCxn id="4" idx="3"/>
          </p:cNvCxnSpPr>
          <p:nvPr/>
        </p:nvCxnSpPr>
        <p:spPr>
          <a:xfrm>
            <a:off x="1389380" y="1755140"/>
            <a:ext cx="850900" cy="2571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1623695" y="2329815"/>
            <a:ext cx="857885" cy="31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598295" y="4785995"/>
            <a:ext cx="807085" cy="46482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661795" y="5343525"/>
            <a:ext cx="724535" cy="23114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262380" y="5928995"/>
            <a:ext cx="755650" cy="3302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3241040" y="4716780"/>
            <a:ext cx="1091565" cy="38862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激光雷达</a:t>
            </a:r>
            <a:endParaRPr lang="zh-CN" altLang="en-US" sz="1600" b="1" dirty="0" smtClean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455670" y="6101080"/>
            <a:ext cx="876935" cy="38862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相机</a:t>
            </a:r>
            <a:endParaRPr lang="zh-CN" altLang="en-US" sz="1600" b="1" dirty="0" smtClean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241040" y="5167630"/>
            <a:ext cx="1091565" cy="87122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bg1"/>
                </a:solidFill>
                <a:sym typeface="+mn-ea"/>
              </a:rPr>
              <a:t>Jeston Nano B01 4G</a:t>
            </a:r>
            <a:endParaRPr lang="en-US" altLang="zh-CN" sz="1600" b="1" dirty="0" smtClean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2668905" y="5577205"/>
            <a:ext cx="572135" cy="33909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2357755" y="5835015"/>
            <a:ext cx="1097915" cy="40513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2573020" y="4911725"/>
            <a:ext cx="668020" cy="64897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3041015" y="2915920"/>
            <a:ext cx="1291590" cy="38862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铝型材</a:t>
            </a:r>
            <a:r>
              <a:rPr lang="zh-CN" altLang="en-US" sz="1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支架</a:t>
            </a:r>
            <a:endParaRPr lang="zh-CN" altLang="en-US" sz="1600" b="1" dirty="0" smtClean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flipH="1">
            <a:off x="2513330" y="3110230"/>
            <a:ext cx="527685" cy="28765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标题 1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成果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006975" y="1047750"/>
            <a:ext cx="16903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b="1" dirty="0">
                <a:solidFill>
                  <a:srgbClr val="6E1B6B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可视化界面</a:t>
            </a:r>
            <a:endParaRPr lang="zh-CN" altLang="en-US" sz="2000" b="1" dirty="0">
              <a:solidFill>
                <a:srgbClr val="6E1B6B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60" y="4091940"/>
            <a:ext cx="6242050" cy="2556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系统框架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84300" y="3011805"/>
            <a:ext cx="1452880" cy="9245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初始化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5970" y="3011805"/>
            <a:ext cx="1452880" cy="9245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自动巡航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247640" y="3011805"/>
            <a:ext cx="1452880" cy="9245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目标检测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179310" y="3011805"/>
            <a:ext cx="1452880" cy="92456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智能拍摄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110980" y="3013710"/>
            <a:ext cx="1452880" cy="9245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图片输出</a:t>
            </a:r>
            <a:endParaRPr lang="zh-CN" altLang="en-US"/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2837180" y="3474085"/>
            <a:ext cx="478790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768850" y="3474085"/>
            <a:ext cx="478790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700520" y="3474085"/>
            <a:ext cx="478790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632190" y="3474085"/>
            <a:ext cx="478790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2" idx="2"/>
            <a:endCxn id="8" idx="2"/>
          </p:cNvCxnSpPr>
          <p:nvPr/>
        </p:nvCxnSpPr>
        <p:spPr>
          <a:xfrm rot="5400000">
            <a:off x="5974080" y="2004695"/>
            <a:ext cx="3175" cy="3863340"/>
          </a:xfrm>
          <a:prstGeom prst="bentConnector3">
            <a:avLst>
              <a:gd name="adj1" fmla="val 12470000"/>
            </a:avLst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456055" y="4835525"/>
            <a:ext cx="130683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1.</a:t>
            </a:r>
            <a:r>
              <a:rPr lang="zh-CN" altLang="en-US" sz="1600"/>
              <a:t>初始化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位置校准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参数设置</a:t>
            </a:r>
            <a:endParaRPr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3317875" y="4812665"/>
            <a:ext cx="151955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ym typeface="+mn-ea"/>
              </a:rPr>
              <a:t>2.</a:t>
            </a:r>
            <a:r>
              <a:rPr lang="zh-CN" altLang="en-US" sz="1600">
                <a:sym typeface="+mn-ea"/>
              </a:rPr>
              <a:t>自动巡航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600">
                <a:sym typeface="+mn-ea"/>
              </a:rPr>
              <a:t>SLAM</a:t>
            </a:r>
            <a:r>
              <a:rPr lang="zh-CN" altLang="en-US" sz="1600">
                <a:sym typeface="+mn-ea"/>
              </a:rPr>
              <a:t>建图</a:t>
            </a:r>
            <a:endParaRPr lang="zh-CN" altLang="en-US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/>
              <a:t>自动避障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路径规划</a:t>
            </a:r>
            <a:endParaRPr lang="zh-CN" altLang="en-US" sz="1600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49545" y="4835525"/>
            <a:ext cx="14509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ym typeface="+mn-ea"/>
              </a:rPr>
              <a:t>3.</a:t>
            </a:r>
            <a:r>
              <a:rPr lang="zh-CN" altLang="en-US" sz="1600">
                <a:sym typeface="+mn-ea"/>
              </a:rPr>
              <a:t>目标检测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sz="1600">
                <a:sym typeface="+mn-ea"/>
              </a:rPr>
              <a:t>人像检测</a:t>
            </a:r>
            <a:endParaRPr lang="zh-CN" altLang="en-US" sz="1600"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81215" y="4835525"/>
            <a:ext cx="145288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ym typeface="+mn-ea"/>
              </a:rPr>
              <a:t>4.</a:t>
            </a:r>
            <a:r>
              <a:rPr lang="zh-CN" altLang="en-US" sz="1600">
                <a:sym typeface="+mn-ea"/>
              </a:rPr>
              <a:t>智能拍摄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sz="1600">
                <a:sym typeface="+mn-ea"/>
              </a:rPr>
              <a:t>多模态大语言模型拍摄指导</a:t>
            </a:r>
            <a:endParaRPr lang="zh-CN" altLang="en-US" sz="1600"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114790" y="4838065"/>
            <a:ext cx="14528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ym typeface="+mn-ea"/>
              </a:rPr>
              <a:t>5.</a:t>
            </a:r>
            <a:r>
              <a:rPr lang="zh-CN" altLang="en-US" sz="1600">
                <a:sym typeface="+mn-ea"/>
              </a:rPr>
              <a:t>图片输出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智能分类</a:t>
            </a:r>
            <a:endParaRPr lang="zh-CN" altLang="en-US" sz="16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620" y="1181735"/>
            <a:ext cx="116909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小车利用SLAM技术进行场地扫描，构建活动空间的地图，并接收多模态大语言模型的场景设置。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小车根据地图自动巡航并避障。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通过模型实时分析环境图像，根据设定的参数识别关键人物或事件，判断是否满足拍摄条件。</a:t>
            </a:r>
            <a:endParaRPr lang="zh-CN" altLang="en-US" sz="2000"/>
          </a:p>
          <a:p>
            <a:r>
              <a:rPr lang="en-US" altLang="zh-CN" sz="2000"/>
              <a:t>4. </a:t>
            </a:r>
            <a:r>
              <a:rPr lang="zh-CN" altLang="en-US" sz="2000"/>
              <a:t>拍摄后，筛选图像，并对通过初筛的图像进行美学优化。最终，小车输出自动分类和打标签的照片。</a:t>
            </a:r>
            <a:endParaRPr lang="zh-CN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系统框架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734185" y="4939665"/>
            <a:ext cx="1955800" cy="9245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GPT-4O</a:t>
            </a:r>
            <a:endParaRPr lang="en-US" altLang="zh-CN"/>
          </a:p>
          <a:p>
            <a:pPr algn="ctr"/>
            <a:r>
              <a:rPr lang="en-US" altLang="zh-CN"/>
              <a:t>/CLAUD</a:t>
            </a:r>
            <a:r>
              <a:rPr lang="zh-CN" altLang="en-US"/>
              <a:t>大语言模型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168775" y="4939665"/>
            <a:ext cx="1452880" cy="9245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V3-API</a:t>
            </a:r>
            <a:endParaRPr lang="en-US" altLang="zh-CN"/>
          </a:p>
        </p:txBody>
      </p:sp>
      <p:cxnSp>
        <p:nvCxnSpPr>
          <p:cNvPr id="13" name="直接箭头连接符 12"/>
          <p:cNvCxnSpPr>
            <a:stCxn id="4" idx="3"/>
            <a:endCxn id="5" idx="1"/>
          </p:cNvCxnSpPr>
          <p:nvPr/>
        </p:nvCxnSpPr>
        <p:spPr>
          <a:xfrm>
            <a:off x="3689985" y="5401945"/>
            <a:ext cx="4787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621655" y="5401945"/>
            <a:ext cx="4787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2529205" y="1774825"/>
            <a:ext cx="1452880" cy="9245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手机</a:t>
            </a:r>
            <a:r>
              <a:rPr lang="zh-CN" altLang="en-US"/>
              <a:t>相机</a:t>
            </a:r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3970655" y="2078355"/>
            <a:ext cx="2126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816985" y="1533525"/>
            <a:ext cx="25228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zh-CN" sz="12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ADB</a:t>
            </a:r>
            <a:r>
              <a:rPr lang="zh-CN" altLang="en-US" sz="12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指令控制拍摄</a:t>
            </a:r>
            <a:endParaRPr lang="zh-CN" altLang="en-US" sz="12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/>
            <a:r>
              <a:rPr lang="en-US" altLang="zh-CN" sz="12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(Android Debug Bridge</a:t>
            </a:r>
            <a:r>
              <a:rPr lang="zh-CN" altLang="en-US" sz="12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2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72535" y="2423795"/>
            <a:ext cx="252285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</a:t>
            </a:r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回传</a:t>
            </a:r>
            <a:endParaRPr lang="zh-CN" altLang="en-US" sz="14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3980180" y="2362200"/>
            <a:ext cx="2113915" cy="0"/>
          </a:xfrm>
          <a:prstGeom prst="straightConnector1">
            <a:avLst/>
          </a:prstGeom>
          <a:ln w="47625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7081520" y="2679065"/>
            <a:ext cx="635" cy="2251075"/>
          </a:xfrm>
          <a:prstGeom prst="straightConnector1">
            <a:avLst/>
          </a:prstGeom>
          <a:ln w="47625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162165" y="2851785"/>
            <a:ext cx="508635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</a:t>
            </a:r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回传</a:t>
            </a:r>
            <a:endParaRPr lang="zh-CN" altLang="en-US" sz="14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00465" y="2851785"/>
            <a:ext cx="1234440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机器人</a:t>
            </a:r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指令：</a:t>
            </a:r>
            <a:endParaRPr lang="zh-CN" altLang="en-US" sz="14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/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旋转</a:t>
            </a:r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角</a:t>
            </a:r>
            <a:endParaRPr lang="zh-CN" altLang="en-US" sz="14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/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高度</a:t>
            </a:r>
            <a:endParaRPr lang="zh-CN" altLang="en-US" sz="14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/>
            <a:r>
              <a:rPr lang="en-US" altLang="zh-CN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xy</a:t>
            </a:r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移动</a:t>
            </a:r>
            <a:endParaRPr lang="zh-CN" altLang="en-US" sz="14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957435" y="4939665"/>
            <a:ext cx="1452880" cy="924560"/>
          </a:xfrm>
          <a:prstGeom prst="roundRect">
            <a:avLst/>
          </a:prstGeom>
          <a:solidFill>
            <a:srgbClr val="F1644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可视化</a:t>
            </a:r>
            <a:r>
              <a:rPr lang="zh-CN" altLang="en-US">
                <a:sym typeface="+mn-ea"/>
              </a:rPr>
              <a:t>界面</a:t>
            </a:r>
            <a:endParaRPr lang="zh-CN" altLang="en-US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0665" y="5927725"/>
            <a:ext cx="141986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GPT</a:t>
            </a:r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美学</a:t>
            </a:r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endParaRPr lang="zh-CN" altLang="en-US" sz="14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100445" y="4939665"/>
            <a:ext cx="1452880" cy="9245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DIFY</a:t>
            </a:r>
            <a:endParaRPr lang="en-US" altLang="zh-CN"/>
          </a:p>
          <a:p>
            <a:pPr algn="ctr"/>
            <a:r>
              <a:rPr lang="zh-CN" altLang="en-US"/>
              <a:t>工作流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0241915" y="2699385"/>
            <a:ext cx="308610" cy="110617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ctr"/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迭代</a:t>
            </a:r>
            <a:r>
              <a:rPr lang="zh-CN" altLang="en-US" sz="140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</a:t>
            </a:r>
            <a:endParaRPr lang="zh-CN" altLang="en-US" sz="140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319655" y="3341370"/>
            <a:ext cx="1452880" cy="9245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头部姿态估计模型</a:t>
            </a:r>
            <a:r>
              <a:rPr lang="en-US" altLang="zh-CN">
                <a:sym typeface="+mn-ea"/>
              </a:rPr>
              <a:t> hopenet</a:t>
            </a:r>
            <a:endParaRPr lang="en-US" altLang="zh-CN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032115" y="4939665"/>
            <a:ext cx="1452880" cy="924560"/>
          </a:xfrm>
          <a:prstGeom prst="roundRect">
            <a:avLst/>
          </a:prstGeom>
          <a:solidFill>
            <a:srgbClr val="C7DF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指令拆解</a:t>
            </a:r>
            <a:endParaRPr lang="zh-CN" altLang="en-US">
              <a:sym typeface="+mn-ea"/>
            </a:endParaRPr>
          </a:p>
          <a:p>
            <a:pPr algn="ctr"/>
            <a:r>
              <a:rPr lang="zh-CN" altLang="en-US">
                <a:sym typeface="+mn-ea"/>
              </a:rPr>
              <a:t>模块</a:t>
            </a:r>
            <a:endParaRPr lang="zh-CN" altLang="en-US">
              <a:sym typeface="+mn-ea"/>
            </a:endParaRPr>
          </a:p>
        </p:txBody>
      </p:sp>
      <p:cxnSp>
        <p:nvCxnSpPr>
          <p:cNvPr id="15" name="肘形连接符 14"/>
          <p:cNvCxnSpPr>
            <a:stCxn id="8" idx="0"/>
            <a:endCxn id="10" idx="3"/>
          </p:cNvCxnSpPr>
          <p:nvPr/>
        </p:nvCxnSpPr>
        <p:spPr>
          <a:xfrm rot="16200000" flipV="1">
            <a:off x="6802755" y="2984500"/>
            <a:ext cx="2702560" cy="120840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550150" y="5401945"/>
            <a:ext cx="47879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9488170" y="5401945"/>
            <a:ext cx="478790" cy="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olid"/>
            <a:beve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20" idx="0"/>
          </p:cNvCxnSpPr>
          <p:nvPr/>
        </p:nvCxnSpPr>
        <p:spPr>
          <a:xfrm rot="16200000" flipV="1">
            <a:off x="7666355" y="1922780"/>
            <a:ext cx="2905760" cy="312864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" idx="3"/>
            <a:endCxn id="33" idx="1"/>
          </p:cNvCxnSpPr>
          <p:nvPr/>
        </p:nvCxnSpPr>
        <p:spPr>
          <a:xfrm>
            <a:off x="3772535" y="3803650"/>
            <a:ext cx="807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724910" y="3912870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内网穿透</a:t>
            </a:r>
            <a:endParaRPr lang="zh-CN" altLang="en-US" sz="1400" b="1" dirty="0" err="1" smtClean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1" name="肘形连接符 40"/>
          <p:cNvCxnSpPr/>
          <p:nvPr/>
        </p:nvCxnSpPr>
        <p:spPr>
          <a:xfrm rot="5400000">
            <a:off x="5875655" y="2692400"/>
            <a:ext cx="1104265" cy="791210"/>
          </a:xfrm>
          <a:prstGeom prst="bentConnector2">
            <a:avLst/>
          </a:prstGeom>
          <a:ln w="47625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endCxn id="6" idx="0"/>
          </p:cNvCxnSpPr>
          <p:nvPr/>
        </p:nvCxnSpPr>
        <p:spPr>
          <a:xfrm rot="5400000" flipV="1">
            <a:off x="5905500" y="4017645"/>
            <a:ext cx="935355" cy="908050"/>
          </a:xfrm>
          <a:prstGeom prst="bentConnector3">
            <a:avLst>
              <a:gd name="adj1" fmla="val -11642"/>
            </a:avLst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4579620" y="3341370"/>
            <a:ext cx="1452880" cy="9245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人脸检测</a:t>
            </a:r>
            <a:endParaRPr lang="zh-CN" altLang="en-US">
              <a:sym typeface="+mn-ea"/>
            </a:endParaRPr>
          </a:p>
          <a:p>
            <a:pPr algn="ctr"/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97270" y="1774825"/>
            <a:ext cx="1452880" cy="92456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机器人</a:t>
            </a:r>
            <a:endParaRPr lang="zh-CN" altLang="en-US"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807710" y="4346575"/>
            <a:ext cx="911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400" dirty="0" err="1" smtClean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空间信息</a:t>
            </a:r>
            <a:endParaRPr lang="zh-CN" altLang="en-US" sz="1400" dirty="0" err="1" smtClean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H="1" flipV="1">
            <a:off x="5619750" y="5528945"/>
            <a:ext cx="4787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3686810" y="5528945"/>
            <a:ext cx="4787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3772535" y="3640455"/>
            <a:ext cx="807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圆角矩形 29"/>
          <p:cNvSpPr/>
          <p:nvPr/>
        </p:nvSpPr>
        <p:spPr>
          <a:xfrm>
            <a:off x="1478280" y="4284980"/>
            <a:ext cx="2455545" cy="1849755"/>
          </a:xfrm>
          <a:prstGeom prst="roundRect">
            <a:avLst/>
          </a:prstGeom>
          <a:solidFill>
            <a:srgbClr val="C7DFE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051935" y="4284980"/>
            <a:ext cx="2455545" cy="1849755"/>
          </a:xfrm>
          <a:prstGeom prst="roundRect">
            <a:avLst/>
          </a:prstGeom>
          <a:solidFill>
            <a:srgbClr val="B3AED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ym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675755" y="4284980"/>
            <a:ext cx="1795145" cy="1849755"/>
          </a:xfrm>
          <a:prstGeom prst="roundRect">
            <a:avLst/>
          </a:prstGeom>
          <a:solidFill>
            <a:srgbClr val="F5AFA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624955" y="1037590"/>
            <a:ext cx="5230495" cy="1746250"/>
          </a:xfrm>
          <a:prstGeom prst="roundRect">
            <a:avLst/>
          </a:prstGeom>
          <a:solidFill>
            <a:srgbClr val="F3F5C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底层支持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97990" y="4465320"/>
            <a:ext cx="2235835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启动底盘控制节点：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roslaunch tarkbot_robot robot.launch</a:t>
            </a:r>
            <a:endParaRPr lang="en-US" altLang="zh-CN" sz="1600">
              <a:latin typeface="Calibri" panose="020F0502020204030204"/>
              <a:ea typeface="Calibri" panose="020F0502020204030204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发布速度控制指令：发布指令到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/cmd_vel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，控制小车全向移动。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26250" y="1143635"/>
            <a:ext cx="4915535" cy="1640840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LLM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模型驱动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小车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对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gpt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给出的反馈调节信息，通过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ROS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接口，通过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topic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传给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move node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，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move node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接收到相应信息后，在回调函数中，对信息进行处理，然后控制小车进行相应的移动。通过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info node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，将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gpt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返回的值封装在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Twist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类型的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/info topic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中发出。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02100" y="4465320"/>
            <a:ext cx="2405380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在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ROS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环境下，终端输入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-&gt;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串口发送至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Arduino-&gt;Arduino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驱动电机运动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-&gt;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完成后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Arduino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通过串口回复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-&gt;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继续输入下一个控制消息。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61315" y="1037590"/>
            <a:ext cx="1788795" cy="1139825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机器人</a:t>
            </a:r>
            <a:endParaRPr lang="zh-CN" altLang="en-US"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216785" y="3208020"/>
            <a:ext cx="1452880" cy="924560"/>
          </a:xfrm>
          <a:prstGeom prst="roundRect">
            <a:avLst/>
          </a:prstGeom>
          <a:solidFill>
            <a:srgbClr val="458EA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小车底盘</a:t>
            </a:r>
            <a:r>
              <a:rPr lang="zh-CN" altLang="en-US">
                <a:sym typeface="+mn-ea"/>
              </a:rPr>
              <a:t>控制</a:t>
            </a:r>
            <a:endParaRPr lang="zh-CN" altLang="en-US"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394200" y="3208020"/>
            <a:ext cx="1452880" cy="924560"/>
          </a:xfrm>
          <a:prstGeom prst="roundRect">
            <a:avLst/>
          </a:prstGeom>
          <a:solidFill>
            <a:srgbClr val="5045A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滑台步进电机</a:t>
            </a:r>
            <a:r>
              <a:rPr lang="zh-CN" altLang="en-US">
                <a:sym typeface="+mn-ea"/>
              </a:rPr>
              <a:t>控制</a:t>
            </a:r>
            <a:endParaRPr lang="zh-CN" altLang="en-US">
              <a:sym typeface="+mn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825615" y="3208020"/>
            <a:ext cx="1452880" cy="924560"/>
          </a:xfrm>
          <a:prstGeom prst="roundRect">
            <a:avLst/>
          </a:prstGeom>
          <a:solidFill>
            <a:srgbClr val="E624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SLAM</a:t>
            </a:r>
            <a:r>
              <a:rPr lang="zh-CN" altLang="en-US">
                <a:sym typeface="+mn-ea"/>
              </a:rPr>
              <a:t>避障</a:t>
            </a:r>
            <a:endParaRPr lang="zh-CN" altLang="en-US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75755" y="4465320"/>
            <a:ext cx="17951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基于小车自身激光雷达，调用代码包进行建图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与自动路径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规划</a:t>
            </a: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24" name="直接箭头连接符 23"/>
          <p:cNvCxnSpPr>
            <a:endCxn id="20" idx="0"/>
          </p:cNvCxnSpPr>
          <p:nvPr/>
        </p:nvCxnSpPr>
        <p:spPr>
          <a:xfrm>
            <a:off x="5120005" y="2096135"/>
            <a:ext cx="635" cy="111188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2"/>
            <a:endCxn id="19" idx="0"/>
          </p:cNvCxnSpPr>
          <p:nvPr/>
        </p:nvCxnSpPr>
        <p:spPr>
          <a:xfrm flipH="1">
            <a:off x="2943225" y="2178685"/>
            <a:ext cx="2177415" cy="102933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2"/>
            <a:endCxn id="22" idx="0"/>
          </p:cNvCxnSpPr>
          <p:nvPr/>
        </p:nvCxnSpPr>
        <p:spPr>
          <a:xfrm>
            <a:off x="5120640" y="2178685"/>
            <a:ext cx="2431415" cy="102933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4394200" y="1254125"/>
            <a:ext cx="1452880" cy="924560"/>
          </a:xfrm>
          <a:prstGeom prst="roundRect">
            <a:avLst/>
          </a:prstGeom>
          <a:solidFill>
            <a:srgbClr val="E4E95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Jeston Nano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主控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 l="36384" t="6211" r="29443" b="68363"/>
          <a:stretch>
            <a:fillRect/>
          </a:stretch>
        </p:blipFill>
        <p:spPr>
          <a:xfrm>
            <a:off x="9772015" y="3061970"/>
            <a:ext cx="1455420" cy="144526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rcRect l="32417" t="70033" r="33410" b="4541"/>
          <a:stretch>
            <a:fillRect/>
          </a:stretch>
        </p:blipFill>
        <p:spPr>
          <a:xfrm>
            <a:off x="9772015" y="4673600"/>
            <a:ext cx="1455420" cy="1445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42680" y="-48940"/>
            <a:ext cx="5401200" cy="72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标题" charset="0"/>
                <a:ea typeface="+mj-ea"/>
                <a:cs typeface="MiSans Normal" panose="00000500000000000000" charset="-122"/>
              </a:defRPr>
            </a:lvl1pPr>
          </a:lstStyle>
          <a:p>
            <a:pPr algn="l"/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顶层</a:t>
            </a:r>
            <a:r>
              <a: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" y="1491615"/>
            <a:ext cx="1557020" cy="1647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2935" y="3193415"/>
            <a:ext cx="2409825" cy="27559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头部姿态估计模型 hopenet</a:t>
            </a:r>
            <a:endParaRPr lang="en-US" altLang="zh-CN" sz="1200" b="1">
              <a:solidFill>
                <a:srgbClr val="333333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70" y="4629150"/>
            <a:ext cx="1463040" cy="9340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3695" y="5671820"/>
            <a:ext cx="2905760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Python FastAPI </a:t>
            </a:r>
            <a:r>
              <a:rPr lang="zh-CN" altLang="en-US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框架开发接口：开放</a:t>
            </a:r>
            <a:r>
              <a:rPr lang="en-US" altLang="zh-CN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API</a:t>
            </a:r>
            <a:endParaRPr lang="en-US" altLang="zh-CN" sz="1200" b="1">
              <a:solidFill>
                <a:srgbClr val="333333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200" y="4200525"/>
            <a:ext cx="3086735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内网穿透：使用Ngrok将API开放到公网IP</a:t>
            </a:r>
            <a:endParaRPr lang="zh-CN" altLang="en-US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" y="3469005"/>
            <a:ext cx="1492885" cy="612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l="6047" t="36680" r="5865" b="31505"/>
          <a:stretch>
            <a:fillRect/>
          </a:stretch>
        </p:blipFill>
        <p:spPr>
          <a:xfrm>
            <a:off x="3198495" y="1490980"/>
            <a:ext cx="8503920" cy="16478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10605" y="3193415"/>
            <a:ext cx="2113280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DIFY</a:t>
            </a:r>
            <a:r>
              <a:rPr lang="zh-CN" altLang="en-US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工作流：</a:t>
            </a:r>
            <a:r>
              <a:rPr lang="en-US" altLang="zh-CN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LLM</a:t>
            </a:r>
            <a:r>
              <a:rPr lang="zh-CN" altLang="en-US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控制</a:t>
            </a:r>
            <a:r>
              <a:rPr lang="zh-CN" altLang="en-US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核心</a:t>
            </a:r>
            <a:endParaRPr lang="zh-CN" altLang="en-US" sz="1200" b="1">
              <a:solidFill>
                <a:srgbClr val="333333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848360" y="5088255"/>
            <a:ext cx="532765" cy="0"/>
          </a:xfrm>
          <a:prstGeom prst="straightConnector1">
            <a:avLst/>
          </a:prstGeom>
          <a:ln w="101600"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559685" y="2352040"/>
            <a:ext cx="532765" cy="0"/>
          </a:xfrm>
          <a:prstGeom prst="straightConnector1">
            <a:avLst/>
          </a:prstGeom>
          <a:ln w="101600"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59435" y="942975"/>
            <a:ext cx="1107313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adb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拍照</a:t>
            </a:r>
            <a:r>
              <a:rPr lang="en-US" altLang="zh-CN" sz="1600" b="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-&gt; 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sz="1600" b="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hopenet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进行人脸识别</a:t>
            </a:r>
            <a:r>
              <a:rPr lang="en-US" altLang="zh-CN" sz="1600" b="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+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头部姿态估计</a:t>
            </a:r>
            <a:r>
              <a:rPr lang="en-US" altLang="zh-CN" sz="1600" b="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-&gt;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sz="1600" b="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dify.ai </a:t>
            </a:r>
            <a:r>
              <a:rPr lang="en-US" altLang="zh-CN" sz="1600" b="1">
                <a:solidFill>
                  <a:srgbClr val="333333"/>
                </a:solidFill>
                <a:latin typeface="Arial" panose="020B0604020202020204"/>
                <a:ea typeface="Arial" panose="020B0604020202020204"/>
                <a:sym typeface="+mn-ea"/>
              </a:rPr>
              <a:t>-&gt;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开放的</a:t>
            </a:r>
            <a:r>
              <a:rPr lang="en-US" altLang="zh-CN" sz="1600" b="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API-&gt; 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1600" b="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LLM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给出的定性指导转化为具体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478145" y="4703445"/>
            <a:ext cx="1235710" cy="76898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基于简单物理模型的指令拆解模块</a:t>
            </a:r>
            <a:endParaRPr lang="zh-CN" altLang="en-US" sz="1400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4681220" y="5088255"/>
            <a:ext cx="532765" cy="0"/>
          </a:xfrm>
          <a:prstGeom prst="straightConnector1">
            <a:avLst/>
          </a:prstGeom>
          <a:ln w="101600"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978015" y="5088255"/>
            <a:ext cx="532765" cy="0"/>
          </a:xfrm>
          <a:prstGeom prst="straightConnector1">
            <a:avLst/>
          </a:prstGeom>
          <a:ln w="101600"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650" y="3829685"/>
            <a:ext cx="4116705" cy="207327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8552180" y="6029960"/>
            <a:ext cx="2240280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可视化界面，</a:t>
            </a:r>
            <a:r>
              <a:rPr lang="en-US" altLang="zh-CN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LLM</a:t>
            </a:r>
            <a:r>
              <a:rPr lang="zh-CN" altLang="en-US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逻辑推理</a:t>
            </a:r>
            <a:r>
              <a:rPr lang="zh-CN" altLang="en-US" sz="1200" b="1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链</a:t>
            </a:r>
            <a:endParaRPr lang="zh-CN" altLang="en-US" sz="1200" b="1">
              <a:solidFill>
                <a:srgbClr val="333333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648547444*ai_v1.7.4.241014_ONLINE*1730206118841_0.1_a739d89aabc0-slide-4"/>
  <p:tag name="KSO_WM_UNIT_LINE_FILL_TYPE" val="2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65640123*ai_v1.7.4.241014_ONLINE*1730206118841_0.1_a739d89aabc0-slide-4"/>
  <p:tag name="KSO_WM_UNIT_LINE_FILL_TYPE" val="2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683674604*ai_v1.7.4.241014_ONLINE*1730206118841_0.1_a739d89aabc0-slide-4"/>
  <p:tag name="KSO_WM_UNIT_LINE_FILL_TYPE" val="2"/>
  <p:tag name="KSO_WM_UNIT_USESOURCEFORMAT_APPLY" val="0"/>
</p:tagLst>
</file>

<file path=ppt/tags/tag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29937007874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37.8423622047244,&quot;left&quot;:152.08228346456696,&quot;top&quot;:84.60763779527561,&quot;width&quot;:780.01771653543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5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266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2468_2*a*1"/>
  <p:tag name="KSO_WM_TEMPLATE_CATEGORY" val="diagram"/>
  <p:tag name="KSO_WM_TEMPLATE_INDEX" val="202324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TEXT_TYPE" val="1"/>
  <p:tag name="KSO_WM_UNIT_USESOURCEFORMAT_APPLY" val="0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TEXT_TYPE" val="1"/>
  <p:tag name="KSO_WM_UNIT_USESOURCEFORMAT_APPLY" val="0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TEXT_TYPE" val="1"/>
  <p:tag name="KSO_WM_UNIT_USESOURCEFORMAT_APPLY" val="0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TEXT_TYPE" val="1"/>
  <p:tag name="KSO_WM_UNIT_USESOURCEFORMAT_APPLY" val="0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TEXT_TYPE" val="1"/>
  <p:tag name="KSO_WM_UNIT_USESOURCEFORMAT_APPLY" val="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diagram202324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0266"/>
  <p:tag name="KSO_WM_SLIDE_TYPE" val="text"/>
  <p:tag name="KSO_WM_SLIDE_SUBTYPE" val="diag"/>
  <p:tag name="KSO_WM_SLIDE_SIZE" val="850.352*301.7"/>
  <p:tag name="KSO_WM_SLIDE_POSITION" val="54.89*153.5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12488188976378,&quot;top&quot;:106.98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72.xml><?xml version="1.0" encoding="utf-8"?>
<p:tagLst xmlns:p="http://schemas.openxmlformats.org/presentationml/2006/main">
  <p:tag name="TABLE_ENDDRAG_ORIGIN_RECT" val="825*144"/>
  <p:tag name="TABLE_ENDDRAG_RECT" val="71*195*825*144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83.xml><?xml version="1.0" encoding="utf-8"?>
<p:tagLst xmlns:p="http://schemas.openxmlformats.org/presentationml/2006/main">
  <p:tag name="TABLE_ENDDRAG_ORIGIN_RECT" val="620*354"/>
  <p:tag name="TABLE_ENDDRAG_RECT" val="72*35*620*354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86.xml><?xml version="1.0" encoding="utf-8"?>
<p:tagLst xmlns:p="http://schemas.openxmlformats.org/presentationml/2006/main">
  <p:tag name="commondata" val="eyJoZGlkIjoiNTNiODI2MjVjOWJmY2MxNDE5ZjEzNWUzOGViYzgxNGQ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theme1.xml><?xml version="1.0" encoding="utf-8"?>
<a:theme xmlns:a="http://schemas.openxmlformats.org/drawingml/2006/main" name="3_都市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solidFill>
          <a:srgbClr val="FFFFFF"/>
        </a:solidFill>
        <a:ln>
          <a:solidFill>
            <a:schemeClr val="accent4"/>
          </a:solidFill>
        </a:ln>
      </a:spPr>
      <a:bodyPr rtlCol="0" anchor="ctr"/>
      <a:lstStyle>
        <a:defPPr algn="ctr">
          <a:defRPr sz="2800" b="1" dirty="0" smtClean="0">
            <a:solidFill>
              <a:schemeClr val="accent6">
                <a:lumMod val="75000"/>
              </a:schemeClr>
            </a:solidFill>
            <a:latin typeface="等线" panose="02010600030101010101" charset="-122"/>
            <a:ea typeface="等线" panose="02010600030101010101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solidFill>
              <a:srgbClr val="7030A0"/>
            </a:solidFill>
            <a:latin typeface="等线" panose="02010600030101010101" charset="-122"/>
            <a:ea typeface="等线" panose="02010600030101010101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2764</Words>
  <Application>WPS 演示</Application>
  <PresentationFormat>宽屏</PresentationFormat>
  <Paragraphs>414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等线</vt:lpstr>
      <vt:lpstr>微软雅黑</vt:lpstr>
      <vt:lpstr>Wingdings</vt:lpstr>
      <vt:lpstr>Calibri</vt:lpstr>
      <vt:lpstr>思源黑体 CN Normal</vt:lpstr>
      <vt:lpstr>黑体</vt:lpstr>
      <vt:lpstr>Times New Roman</vt:lpstr>
      <vt:lpstr>+中文标题</vt:lpstr>
      <vt:lpstr>Segoe Print</vt:lpstr>
      <vt:lpstr>MiSans Normal</vt:lpstr>
      <vt:lpstr>思源黑体 CN Bold</vt:lpstr>
      <vt:lpstr>Arial</vt:lpstr>
      <vt:lpstr>OPPO Sans Bold</vt:lpstr>
      <vt:lpstr>Arial Unicode MS</vt:lpstr>
      <vt:lpstr>Georgia</vt:lpstr>
      <vt:lpstr>3_都市</vt:lpstr>
      <vt:lpstr>PowerPoint 演示文稿</vt:lpstr>
      <vt:lpstr>需求分析</vt:lpstr>
      <vt:lpstr>方案优势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大锯子</cp:lastModifiedBy>
  <cp:revision>67</cp:revision>
  <dcterms:created xsi:type="dcterms:W3CDTF">2023-08-09T12:44:00Z</dcterms:created>
  <dcterms:modified xsi:type="dcterms:W3CDTF">2024-12-15T03:26:24Z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D68EB049437241B7A87B7033931C010A_12</vt:lpwstr>
  </property>
  <property fmtid="{D5CDD505-2E9C-101B-9397-08002B2CF9AE}" pid="3" name="KSOProductBuildVer">
    <vt:lpwstr>2052-12.1.0.19302</vt:lpwstr>
  </property>
</Properties>
</file>